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4" r:id="rId13"/>
    <p:sldId id="266" r:id="rId14"/>
    <p:sldId id="267" r:id="rId15"/>
    <p:sldId id="280" r:id="rId16"/>
    <p:sldId id="269" r:id="rId17"/>
    <p:sldId id="270" r:id="rId18"/>
    <p:sldId id="272" r:id="rId19"/>
    <p:sldId id="273" r:id="rId20"/>
    <p:sldId id="274" r:id="rId21"/>
    <p:sldId id="268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8" d="100"/>
          <a:sy n="88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931B91-2F60-4744-9E82-DC6D713DF249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11E5AE3-F223-4468-9BC1-61D3087C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77A-D622-4991-8905-EF3FE5DFA909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8F6D-1547-4E80-AFCD-ECC2DC51922D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0010-9A20-416E-95A6-0894A0939C31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AE5-CBC6-47AC-8D43-CF759AAB8083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C44B-31A6-483C-B21A-E3244C5220F3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080-580B-437C-84D6-F25266594397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4813-CC9B-412D-86F5-2DFB47987983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0DEF-F918-4ADF-BAA0-71607278A247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A302-FDED-4433-BDCF-688FAC7FDD96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47A-7C44-4131-9EF5-91B5D92B571C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1796-B1B0-4C75-833A-FE87D3B0E959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5FAB-CF34-4ECE-B440-D6702928BF6D}" type="datetime1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ttohinaka@graniteschools.org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27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7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27.png"/><Relationship Id="rId5" Type="http://schemas.openxmlformats.org/officeDocument/2006/relationships/image" Target="../media/image57.pn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b.graniteschools.org/gb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jpg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gif"/><Relationship Id="rId8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Granite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ESD </a:t>
            </a:r>
            <a:r>
              <a:rPr lang="en-US" dirty="0" err="1" smtClean="0"/>
              <a:t>Gradebook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2057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Contact: 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Karen Tohinaka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Information Systems </a:t>
            </a:r>
          </a:p>
          <a:p>
            <a:pPr algn="l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Administrator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Ph#: (385) 646-4168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kttohinaka@graniteschools.org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Last updated: </a:t>
            </a:r>
            <a:r>
              <a:rPr lang="en-US" sz="1100" smtClean="0">
                <a:latin typeface="Arial" pitchFamily="34" charset="0"/>
                <a:cs typeface="Arial" pitchFamily="34" charset="0"/>
              </a:rPr>
              <a:t>June 22,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2012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des%20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438399"/>
            <a:ext cx="3429000" cy="32501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Customizing your </a:t>
            </a: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: OPTIONS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Teachers have the option to customize certain features of their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For instance, have the  Attendance screen display immediately after signing in.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Fill in the fields you want to set as your customized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save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715000"/>
            <a:ext cx="5981700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914400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Settings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icon. Then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Options.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5715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5181600"/>
            <a:ext cx="25146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When you have filled in the fields,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5385"/>
            <a:ext cx="6284789" cy="36348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72300" y="21336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72300" y="1905000"/>
            <a:ext cx="228600" cy="23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 rot="5400000">
            <a:off x="6921044" y="1587043"/>
            <a:ext cx="48351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Create a Category Group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Categories are groups of like assignments. It can be the Assignments, Quizzes, Tests, etc.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all of your classes have the same Categories, with the same weight, only 1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group will need to be created.</a:t>
            </a: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a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172200"/>
            <a:ext cx="7772400" cy="245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066800"/>
            <a:ext cx="2667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from drop down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48500" y="17145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1828800"/>
            <a:ext cx="1143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On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click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create a new Category.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3505200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Enter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 Group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Name or Subject Taught.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5638800"/>
            <a:ext cx="1905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5.Enter a description for each type of Category.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3400" y="5715000"/>
            <a:ext cx="1905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Color Code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Optional.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3400" y="3352800"/>
            <a:ext cx="2971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If Weighting, check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Weighted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enter amount in each weight field. Total must equal to 100%.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5715000"/>
            <a:ext cx="1905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7.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8001000" y="6096000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620000" y="61722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4114800"/>
            <a:ext cx="762000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8. To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Delete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a category name, click the check box adjacent to Category and click the delete symbol </a:t>
            </a:r>
            <a:r>
              <a:rPr lang="en-US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1" name="Picture 30" descr="category add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7315200" cy="11653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18288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20574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category delet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038600"/>
            <a:ext cx="7759109" cy="1371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66800" y="42672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66800" y="4648200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5753100" y="5219700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1714500" y="52959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  <a:endCxn id="55" idx="1"/>
          </p:cNvCxnSpPr>
          <p:nvPr/>
        </p:nvCxnSpPr>
        <p:spPr>
          <a:xfrm>
            <a:off x="914400" y="4922714"/>
            <a:ext cx="152400" cy="106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286000" y="4038599"/>
            <a:ext cx="3048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449094" y="40759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Setting Up Seating Charts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OPTIONAL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when first setting up your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To set up your seating charts: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select a class.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icon.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From Dropdown, select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Seating Chart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4.    Enter the numbers of Rows and Columns needed.</a:t>
            </a: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5.   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 create your seating chart.</a:t>
            </a: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6.    To add students to the seating chart: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student’s name in the Student list column.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cell where that student will be seated.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a and b.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when finished.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ttings drop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2576512" cy="1503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8800" y="1295400"/>
            <a:ext cx="1828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1752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eating 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581400"/>
            <a:ext cx="4267200" cy="3143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35814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65532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343400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4876800"/>
            <a:ext cx="685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5334000"/>
            <a:ext cx="381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15200" y="2362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3886200"/>
            <a:ext cx="609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 Setup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setup is used to align 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group to a class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View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Elementary View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debook set up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019800" cy="1676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838200"/>
            <a:ext cx="5029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1. On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Information Bar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icon, from dropdown,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Gradebook Setup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Each class assigned to the teacher will be listed.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981200"/>
            <a:ext cx="609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276600"/>
            <a:ext cx="5105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 Under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Course-Section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column, click on the title of the first class or Subject.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477294" y="31615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48400" y="13716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gradebook set up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257800"/>
            <a:ext cx="7696200" cy="1374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09800" y="4876800"/>
            <a:ext cx="4419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3. Once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Display in Gradebook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is selected, grayed-out fields such as “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and “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become active.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867400"/>
            <a:ext cx="121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00400" y="62484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34200" y="62484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Gradebook set up Ele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86200"/>
            <a:ext cx="6629400" cy="9480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44958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361406" y="3962400"/>
            <a:ext cx="4579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Gradebook Setup (cont.)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gradebook setup change categori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172200" cy="4614907"/>
          </a:xfrm>
          <a:prstGeom prst="rect">
            <a:avLst/>
          </a:prstGeom>
        </p:spPr>
      </p:pic>
      <p:pic>
        <p:nvPicPr>
          <p:cNvPr id="14" name="Picture 13" descr="gradebook student setu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2438400"/>
            <a:ext cx="3580087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685800"/>
            <a:ext cx="274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Weighted field for GP1,GP2, and Final Term not active so cannot be filled.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886200"/>
            <a:ext cx="2590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Also, a grade scale can be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When you click on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 list of the students in the class appear. You can click on the dropdown arrow to the right under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to choose a different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per student.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2209800"/>
            <a:ext cx="2438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790700" y="3162300"/>
            <a:ext cx="1447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657600"/>
            <a:ext cx="1752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5. Add your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Category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by choosing the dropdown arrow.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if you want to change any of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Categories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22098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753100" y="30099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91000" y="15240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43500" y="14097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81800" y="5791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2200" y="5257800"/>
            <a:ext cx="2209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6.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repeat the steps 2-6 for each class.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199" y="2590800"/>
            <a:ext cx="838201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 Up Concepts/ ADD Students:  For Elementary Set up ONLY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This set up is for Elementary teachers to be able to add their students to each Course ID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Reading, Math, Science, etc.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Concepts will be need to be set up according to each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gradelevel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needs.</a:t>
            </a: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oncept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696200" cy="158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371600"/>
            <a:ext cx="2971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1. Click Settings icon, then Concepts at the dropdown.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19050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28194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524000"/>
            <a:ext cx="2057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 Click on a Course ID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62397" y="2209403"/>
            <a:ext cx="76120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av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400800"/>
            <a:ext cx="7379117" cy="2327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0" y="6400800"/>
            <a:ext cx="609600" cy="152400"/>
          </a:xfrm>
          <a:prstGeom prst="rect">
            <a:avLst/>
          </a:prstGeom>
          <a:solidFill>
            <a:srgbClr val="DC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0" y="64008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505200"/>
            <a:ext cx="1676400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3. To add just your homeroom, click the dropdown arrow next to Select Homeroom. Choose homeroom.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581900" y="6134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600" y="4495800"/>
            <a:ext cx="1752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5. If you want to customize who you add to your course, you can click on the empty box at the bottom. Once you add your class and type in the 1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letter of the last name of the student. A list will appear of the students whose name begins with that letter. Then click on that name to select. Click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 descr="Concepts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733800"/>
            <a:ext cx="5410200" cy="24376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0" y="4572000"/>
            <a:ext cx="1371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44958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4267200"/>
            <a:ext cx="381000" cy="30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477000" y="4648200"/>
            <a:ext cx="914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67000" y="4876800"/>
            <a:ext cx="30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4876800"/>
            <a:ext cx="381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29400" y="5029200"/>
            <a:ext cx="2057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4.Then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Add all Students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box will become active. Click in the box and then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at bottom.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81200" y="60198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743200" y="5943600"/>
            <a:ext cx="13716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4876800"/>
            <a:ext cx="228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000" y="3352800"/>
            <a:ext cx="3886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6. To delete any student check the box next to the student you want to delete from that Course and Click the Red X. Click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SAVE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286000" y="4038600"/>
            <a:ext cx="11430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71800" y="4838700"/>
            <a:ext cx="762000" cy="1029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 Assignments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To  Add Assignments</a:t>
            </a:r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5" descr="gradebook drop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3009900" cy="847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524000"/>
            <a:ext cx="17526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From the dropdown menu,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Assignments.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4572000" y="1824082"/>
            <a:ext cx="457200" cy="385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695703" y="1333498"/>
            <a:ext cx="228597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33800" y="21336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signments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0"/>
            <a:ext cx="6858000" cy="2209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2362200"/>
            <a:ext cx="2667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Search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feature allows you to select a course and  search for any existing assignments associated with it.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029494" y="3162300"/>
            <a:ext cx="3802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90600" y="3429000"/>
            <a:ext cx="6781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3600" y="2133600"/>
            <a:ext cx="2514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6. Once assignments have been created for a course,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Mass Assign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option allows you to copy assignments to other classes.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4" idx="2"/>
            <a:endCxn id="29" idx="0"/>
          </p:cNvCxnSpPr>
          <p:nvPr/>
        </p:nvCxnSpPr>
        <p:spPr>
          <a:xfrm rot="5400000">
            <a:off x="6995071" y="3070770"/>
            <a:ext cx="373559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58000" y="32766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1000" y="5486400"/>
            <a:ext cx="47244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7. To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Delete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 Assignment, select the assignment to be deleted by clicking the checkbox to the left of the assignment. Then click the red 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symbol located at the top of the checkbox column. If the box is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greyed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out, there are scores for the assignment in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the scores must be cleared first. Then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the bottom.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66800" y="3962400"/>
            <a:ext cx="152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876300" y="52197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72200" y="5410200"/>
            <a:ext cx="1828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Edit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 Assignment, click on the Assignment Title and it will take you to the Assignment pg.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4572000" y="4648200"/>
            <a:ext cx="1600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000" y="403860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239000" y="38100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848600" y="3886200"/>
            <a:ext cx="9906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 assignment, click the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+.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44" idx="1"/>
            <a:endCxn id="43" idx="3"/>
          </p:cNvCxnSpPr>
          <p:nvPr/>
        </p:nvCxnSpPr>
        <p:spPr>
          <a:xfrm rot="10800000">
            <a:off x="7543800" y="3924300"/>
            <a:ext cx="304800" cy="431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81417" y="676997"/>
            <a:ext cx="1828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Plus icon in the upper right corner of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icon.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76" y="1479774"/>
            <a:ext cx="419774" cy="3490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32164" y="1447800"/>
            <a:ext cx="235036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Add Assignments (Cont.)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Once you click the green ADD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button: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View: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Elementary View: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ssignment se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5166841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447800"/>
            <a:ext cx="5029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19200"/>
            <a:ext cx="1066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Enter Assignment Details in fields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6629400" y="1603920"/>
            <a:ext cx="685800" cy="148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286000"/>
            <a:ext cx="12954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Once you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 assignment, you will be able to attach a file to the assignment for parents and students to see. Just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Select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Browse,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choose the file you want loaded.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Upload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Close box.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562600" y="2590800"/>
            <a:ext cx="1600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4876800"/>
            <a:ext cx="12192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For Elementary and Secondary, you can assign which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you want for the assignment by clicking on the dropdown arrow.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638800"/>
            <a:ext cx="914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bottom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33800" y="2971800"/>
            <a:ext cx="990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dd assignments ele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90999"/>
            <a:ext cx="5257800" cy="24241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4495800"/>
            <a:ext cx="5105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0" y="62484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0" idx="1"/>
          </p:cNvCxnSpPr>
          <p:nvPr/>
        </p:nvCxnSpPr>
        <p:spPr>
          <a:xfrm rot="10800000" flipV="1">
            <a:off x="4800600" y="5769352"/>
            <a:ext cx="2438400" cy="631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1"/>
          </p:cNvCxnSpPr>
          <p:nvPr/>
        </p:nvCxnSpPr>
        <p:spPr>
          <a:xfrm rot="10800000">
            <a:off x="4572000" y="3657600"/>
            <a:ext cx="2667000" cy="2111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 flipV="1">
            <a:off x="6172200" y="1603920"/>
            <a:ext cx="1143000" cy="2815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Entering Assignment Scores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Entering Assignment Scores</a:t>
            </a: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685800"/>
            <a:ext cx="3962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There are 2 ways to get to your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1: Click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Plus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Bar.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and select the class for which the grades will be entered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1981200"/>
            <a:ext cx="9144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On the Action Bar, click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icon.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gradebook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124200"/>
            <a:ext cx="3038475" cy="350417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90800" y="3276600"/>
            <a:ext cx="2209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7000" y="4419600"/>
            <a:ext cx="914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gradebook student displa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267200"/>
            <a:ext cx="4557328" cy="13382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7200" y="3276600"/>
            <a:ext cx="19050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These icons provide various options on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Hover over the icons and it reveals what it is for.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362200" y="3352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4800600"/>
            <a:ext cx="17526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on student name and reveals student info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>
            <a:endCxn id="28" idx="1"/>
          </p:cNvCxnSpPr>
          <p:nvPr/>
        </p:nvCxnSpPr>
        <p:spPr>
          <a:xfrm flipV="1">
            <a:off x="2057400" y="44958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800600" y="4495800"/>
            <a:ext cx="457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00600" y="4267200"/>
            <a:ext cx="457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72000" y="4953000"/>
            <a:ext cx="1219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00600" y="51054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72200" y="4572000"/>
            <a:ext cx="1219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72200" y="4876800"/>
            <a:ext cx="6096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00800" y="49530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4495800"/>
            <a:ext cx="381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4343400"/>
            <a:ext cx="762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4678680"/>
            <a:ext cx="5334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5016043"/>
            <a:ext cx="381000" cy="165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49" y="1661762"/>
            <a:ext cx="5867102" cy="1389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0900" y="1666245"/>
            <a:ext cx="495300" cy="391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19700" y="1661763"/>
            <a:ext cx="953294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6200" y="1066800"/>
            <a:ext cx="1447800" cy="795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67400" y="1295400"/>
            <a:ext cx="305594" cy="329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4040" y="2514599"/>
            <a:ext cx="226359" cy="206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10400" y="2617693"/>
            <a:ext cx="838200" cy="127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3745959"/>
            <a:ext cx="1066800" cy="62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7000" y="4648200"/>
            <a:ext cx="1066800" cy="1980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449580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Entering Assignment Grades ( Cont.)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 assignment,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see page 16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Edit assignment,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click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Edit. 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at the bottom when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you are done entering grades.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assignment edit vie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733800"/>
            <a:ext cx="4671848" cy="1804597"/>
          </a:xfrm>
          <a:prstGeom prst="rect">
            <a:avLst/>
          </a:prstGeom>
        </p:spPr>
      </p:pic>
      <p:pic>
        <p:nvPicPr>
          <p:cNvPr id="9" name="Picture 8" descr="gradebook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47799"/>
            <a:ext cx="2965440" cy="2822683"/>
          </a:xfrm>
          <a:prstGeom prst="rect">
            <a:avLst/>
          </a:prstGeom>
        </p:spPr>
      </p:pic>
      <p:pic>
        <p:nvPicPr>
          <p:cNvPr id="6" name="Picture 5" descr="assignment add edit bo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752600"/>
            <a:ext cx="1714500" cy="88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1295400"/>
            <a:ext cx="19812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Once you add an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Assignment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it is added to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Click on the heading of the assignment and you can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Fill Value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Or click in each box to enter scores.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2098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2200" y="1447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495800" y="2133600"/>
            <a:ext cx="1600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819400" y="1524000"/>
            <a:ext cx="2438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ave 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6096000"/>
            <a:ext cx="5981700" cy="228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67400" y="60960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914400" cy="2517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Table of Contents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29492"/>
              </p:ext>
            </p:extLst>
          </p:nvPr>
        </p:nvGraphicFramePr>
        <p:xfrm>
          <a:off x="990600" y="914400"/>
          <a:ext cx="7239000" cy="5852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Accessing the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Navigating the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Function Bar 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Information Bar 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Action Bar 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Accessing Specific Class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Course Selector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Quick Action Links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Setting Up/Customizing Your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 a Grade 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Setting up Options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 a Category Group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Creating Seating Charts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 scale Set up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Setting up Concepts: For Elementary Only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/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Assignments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Add Assignments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Entering Assignment Scores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Entering Assignment Scores by Student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Attendance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Posting Report Cards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Posting Elementary Skills/Citizenship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Accessing Student Information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Generating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Reports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Entering Assignment Grades by Student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a student moves in mid year you can add grades by individual student.</a:t>
            </a: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ssignment by stud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2966955" cy="2666999"/>
          </a:xfrm>
          <a:prstGeom prst="rect">
            <a:avLst/>
          </a:prstGeom>
        </p:spPr>
      </p:pic>
      <p:pic>
        <p:nvPicPr>
          <p:cNvPr id="6" name="Picture 5" descr="assignment by student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133600"/>
            <a:ext cx="4767262" cy="1303087"/>
          </a:xfrm>
          <a:prstGeom prst="rect">
            <a:avLst/>
          </a:prstGeom>
        </p:spPr>
      </p:pic>
      <p:pic>
        <p:nvPicPr>
          <p:cNvPr id="8" name="Picture 7" descr="save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6019800"/>
            <a:ext cx="5943600" cy="228600"/>
          </a:xfrm>
          <a:prstGeom prst="rect">
            <a:avLst/>
          </a:prstGeom>
        </p:spPr>
      </p:pic>
      <p:pic>
        <p:nvPicPr>
          <p:cNvPr id="9" name="Picture 8" descr="assignment by student 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191000"/>
            <a:ext cx="5562600" cy="1554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143000"/>
            <a:ext cx="23622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click the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Views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icon, and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By Student 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990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3"/>
          </p:cNvCxnSpPr>
          <p:nvPr/>
        </p:nvCxnSpPr>
        <p:spPr>
          <a:xfrm rot="10800000">
            <a:off x="1905000" y="1104900"/>
            <a:ext cx="1752600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52600" y="1371600"/>
            <a:ext cx="4572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2895600"/>
            <a:ext cx="19812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Select a student’s name from the Student Name dropdown menu.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2971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4419600"/>
            <a:ext cx="1981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For the selected student, enter applicable information. You can enter grades, a code, or notes.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5257800"/>
            <a:ext cx="1447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60198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990600" cy="2362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400299"/>
            <a:ext cx="685800" cy="876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4191000"/>
            <a:ext cx="3429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Attendance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9436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use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select the class for which attendance will be taken, and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Attendance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Or, from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Class List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Attendance icon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 the class which attendance will be taken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FOR SECONDARY,  Elementary, click Attendance icon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lass list initial p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5867400" cy="1744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16764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438400"/>
            <a:ext cx="228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9600" y="990600"/>
            <a:ext cx="1066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895600" y="12954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325394" y="182800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ttendance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7376226" cy="18039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4600" y="3581400"/>
            <a:ext cx="1676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T (Tardy) or A (Absent) by students.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0400" y="53340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4648200" y="6019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5334000"/>
            <a:ext cx="1524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Represents historical attendance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>
            <a:off x="5638800" y="5410200"/>
            <a:ext cx="457200" cy="139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9800" y="3581400"/>
            <a:ext cx="25146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If all students are present, select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All Are Accounted For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checkbox.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506494" y="4380706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086600" y="48006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ave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6324600"/>
            <a:ext cx="5981700" cy="228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0" y="6172200"/>
            <a:ext cx="3200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Summary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 lists total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tardies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or absences for the current reporting period.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1400" y="63246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77000" y="5943600"/>
            <a:ext cx="2286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submit attendance.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>
            <a:endCxn id="37" idx="0"/>
          </p:cNvCxnSpPr>
          <p:nvPr/>
        </p:nvCxnSpPr>
        <p:spPr>
          <a:xfrm rot="5400000">
            <a:off x="7696200" y="6248400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9" y="1727447"/>
            <a:ext cx="423863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43375"/>
            <a:ext cx="515508" cy="4286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2820194" y="457120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" y="5181600"/>
            <a:ext cx="1143000" cy="686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Posting Report Card Grades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Secondary and Elementary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Post or submit grades at the end of a grading period for report cards: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The grades posting page will load and display columns for entering grades.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will add, Citizenship, and Performance Codes.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will choose GP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Grade.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des tab drop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4953000" cy="1114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1371600"/>
            <a:ext cx="4114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icon, then in the dropdown,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Make sure the Course is selected to the right in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Course Selection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057400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20574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de po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7848600" cy="1418883"/>
          </a:xfrm>
          <a:prstGeom prst="rect">
            <a:avLst/>
          </a:prstGeom>
        </p:spPr>
      </p:pic>
      <p:pic>
        <p:nvPicPr>
          <p:cNvPr id="18" name="Picture 17" descr="save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6248400"/>
            <a:ext cx="5981700" cy="22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3810000"/>
            <a:ext cx="3886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on the “fill” bucket and it will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auto fill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the grades.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GP Avg.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Grade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it will auto populate the grades for the semester 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Click,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GP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Grade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which will auto populate the grades.</a:t>
            </a:r>
            <a:endParaRPr lang="en-US" sz="1100" dirty="0"/>
          </a:p>
        </p:txBody>
      </p:sp>
      <p:pic>
        <p:nvPicPr>
          <p:cNvPr id="20" name="Picture 19" descr="gradepost fill option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105400"/>
            <a:ext cx="914400" cy="797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29000" y="4724400"/>
            <a:ext cx="152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428206" y="4648200"/>
            <a:ext cx="1531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6600" y="5943600"/>
            <a:ext cx="1066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post grades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858000" y="6019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9800" y="6248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34200" y="3886200"/>
            <a:ext cx="16002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Legend contains available citizenship comments to choose from which you can add.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705600" y="44196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05200" y="5715000"/>
            <a:ext cx="685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09788"/>
            <a:ext cx="423863" cy="28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4579441"/>
            <a:ext cx="533400" cy="1259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5410200"/>
            <a:ext cx="685800" cy="9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2819400"/>
            <a:ext cx="762000" cy="352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953000"/>
            <a:ext cx="9144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Posting Skills Assessment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Elementary Skills Posting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Post or submit Skills at the end of a grading period for report cards,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Elementary need to fill in the Skills Assessment in addition to Posting Grades.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grades skills t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057400"/>
            <a:ext cx="5029200" cy="12210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600" y="1600200"/>
            <a:ext cx="2971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In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icon, then in the dropdown,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Skills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876802" y="2057401"/>
            <a:ext cx="1676399" cy="7619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2057400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7432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kills elem to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8428007" cy="18288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781800" y="4724400"/>
            <a:ext cx="1676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38600" y="4953000"/>
            <a:ext cx="4114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7696200" y="44196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43000" y="4724400"/>
            <a:ext cx="1752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1365022" y="4197578"/>
            <a:ext cx="775156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6600" y="3352800"/>
            <a:ext cx="1447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 Click the dropdown to filter the skills to present a limited list.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3429000"/>
            <a:ext cx="1828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Type student name in the Student Search Box.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57400" y="5105400"/>
            <a:ext cx="1981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800" y="5791200"/>
            <a:ext cx="17526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 Click on the Notes icon and you can enter comments 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3000" y="4724400"/>
            <a:ext cx="914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Elementary Posting Screen enlarged: </a:t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This area is where you need to post your skills or Citizenship by entering the scores by hand.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" name="Picture 17" descr="skills el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8153400" cy="144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4343400"/>
            <a:ext cx="2438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kills elem to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78314"/>
            <a:ext cx="8153400" cy="176921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5067300" y="2705100"/>
            <a:ext cx="3124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66800" y="2819400"/>
            <a:ext cx="8382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Accessing Student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 Information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can be accessed from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on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the dropdown select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Contacts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tudent inf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6597226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752600"/>
            <a:ext cx="1828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See the list of the type of information available from the dropdown menu.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3048000"/>
            <a:ext cx="9906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Once inside the student’s record, these icons allow quick access to all other information about the student.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543800" y="35814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24600" y="3429000"/>
            <a:ext cx="121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34694" y="24757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9600" y="26670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3733800"/>
            <a:ext cx="3810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11480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7400" y="4191000"/>
            <a:ext cx="2286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4800600"/>
            <a:ext cx="6858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5400" y="5105400"/>
            <a:ext cx="304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5486400"/>
            <a:ext cx="381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7800" y="3505200"/>
            <a:ext cx="11430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5600" y="48768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48768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00800" y="3733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3733800"/>
            <a:ext cx="304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66800" y="4648200"/>
            <a:ext cx="838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7000" y="4648200"/>
            <a:ext cx="685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43400" y="4648200"/>
            <a:ext cx="457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Generating Reports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Reports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accessed from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Reports icon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See the types of reports that can be generated below: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repor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5949320" cy="5034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2438400"/>
            <a:ext cx="1143000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To generate a report, click on the “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Report Name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” to display a panel where report criteria is then selected or entered and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Preview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the bottom.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8956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64008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438400" y="2971800"/>
            <a:ext cx="502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438900" y="4838700"/>
            <a:ext cx="2286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Accessing the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334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 a supported Internet browser, such as IE or Safari, not Firefox or Chrome, enter the URL: 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https://gb.graniteschools.org/gb/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Sign-in screen, enter your User ID and Password using your Active Directory account.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Click Sign-in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class list will appear</a:t>
            </a:r>
          </a:p>
          <a:p>
            <a:pPr algn="ctr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in bo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590800"/>
            <a:ext cx="2743200" cy="14382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3657600"/>
            <a:ext cx="9144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7467600" cy="17686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Navigating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639822" cy="5585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Key Navigation Features</a:t>
            </a: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Function Bar Feature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12954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Function Bar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71600"/>
            <a:ext cx="1447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Action Bar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1295400"/>
            <a:ext cx="16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Information Bar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839494" y="1561306"/>
            <a:ext cx="532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3"/>
          </p:cNvCxnSpPr>
          <p:nvPr/>
        </p:nvCxnSpPr>
        <p:spPr>
          <a:xfrm rot="5400000">
            <a:off x="7867650" y="1733550"/>
            <a:ext cx="8001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28600" y="19812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25422" y="4027438"/>
            <a:ext cx="1219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allows you to choose a period which will show class currently selected by school name, year, term, period and teacher name.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76600" y="3886200"/>
            <a:ext cx="3429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icons on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Function Bar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allows the teacher to view information and perform actions for the class selected.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191000" y="47244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1815431"/>
            <a:ext cx="7086600" cy="1398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4400" y="1828800"/>
            <a:ext cx="7086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2514600"/>
            <a:ext cx="70866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4400" y="2286000"/>
            <a:ext cx="7086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0600" y="292608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90600" y="307848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4979401"/>
            <a:ext cx="6382871" cy="125947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057400" y="4953000"/>
            <a:ext cx="30861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43501" y="4953000"/>
            <a:ext cx="1562098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4400" y="5977213"/>
            <a:ext cx="457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6126905"/>
            <a:ext cx="457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6705600" y="4800600"/>
            <a:ext cx="990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Information Bar Feature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5626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Information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located directly beneath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displays the screen on which you are currently working on as well as the current date.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Users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This is used primarily by Administrators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who may have more than one role in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                           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This allows teachers to setup and customize their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Teachers can set up their</a:t>
            </a:r>
          </a:p>
          <a:p>
            <a:pPr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    Grade scales, Categories, Seating Charts, 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Help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Allows you to access on-line information about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Logout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Allows you to log out of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Allows office or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admin to send teachers system messages by school.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To alert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teachers of system upgrades or planned outages. Will tell you if you have a message “Messages (1).”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oolbar_gmo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228600" cy="228600"/>
          </a:xfrm>
          <a:prstGeom prst="rect">
            <a:avLst/>
          </a:prstGeom>
        </p:spPr>
      </p:pic>
      <p:pic>
        <p:nvPicPr>
          <p:cNvPr id="8" name="Picture 7" descr="toolbar_sett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228600" cy="228600"/>
          </a:xfrm>
          <a:prstGeom prst="rect">
            <a:avLst/>
          </a:prstGeom>
        </p:spPr>
      </p:pic>
      <p:pic>
        <p:nvPicPr>
          <p:cNvPr id="9" name="Picture 8" descr="toolbar_hel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572000"/>
            <a:ext cx="228600" cy="228600"/>
          </a:xfrm>
          <a:prstGeom prst="rect">
            <a:avLst/>
          </a:prstGeom>
        </p:spPr>
      </p:pic>
      <p:pic>
        <p:nvPicPr>
          <p:cNvPr id="10" name="Picture 9" descr="toolbar_logou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19" y="5255559"/>
            <a:ext cx="228600" cy="228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39140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286000"/>
            <a:ext cx="7391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57313"/>
            <a:ext cx="285241" cy="196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Action Bar Feature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Action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specific only to the screen name displayed in the Information Bar (i.e. in the screen capture  below). Attendance is the screen displayed.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first 4 icons to the left remain constant, while other icons will change and provide you with different options depending upon the screen displayed.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Sort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sorting the student roster either by name, ascending or descending by average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or by enrollment date into the class.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Email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for the sending of messages and attachments via email to students and /or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their contacts.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for printing the information displayed on the page for one, multiple, or all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students.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for entering notes for all or selected students. Notes can have their status set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to Private ( only the teacher has access); Staff ( for school staff members); or Public (for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parents via any “go home” type of report that includes notes). 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con_so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191000"/>
            <a:ext cx="247650" cy="200025"/>
          </a:xfrm>
          <a:prstGeom prst="rect">
            <a:avLst/>
          </a:prstGeom>
        </p:spPr>
      </p:pic>
      <p:pic>
        <p:nvPicPr>
          <p:cNvPr id="7" name="Picture 6" descr="icon_em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724400"/>
            <a:ext cx="247650" cy="200025"/>
          </a:xfrm>
          <a:prstGeom prst="rect">
            <a:avLst/>
          </a:prstGeom>
        </p:spPr>
      </p:pic>
      <p:pic>
        <p:nvPicPr>
          <p:cNvPr id="8" name="Picture 7" descr="icon_pri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5257800"/>
            <a:ext cx="247650" cy="200025"/>
          </a:xfrm>
          <a:prstGeom prst="rect">
            <a:avLst/>
          </a:prstGeom>
        </p:spPr>
      </p:pic>
      <p:pic>
        <p:nvPicPr>
          <p:cNvPr id="9" name="Picture 8" descr="icon_not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791200"/>
            <a:ext cx="247650" cy="2000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352800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2109974"/>
            <a:ext cx="7962900" cy="1571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388" y="2886634"/>
            <a:ext cx="795393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3352799"/>
            <a:ext cx="762000" cy="27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Accessing Specific Class Information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Course Selector Feature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the current class selected is displayed to the far right.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Note the other icons 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will now provide information specific to the class selected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will allow you to view and enter assignment grades for this particular class).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By clicking on the name of this class, you will be able to select another class assigned to you. This is called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Selector.</a:t>
            </a:r>
          </a:p>
          <a:p>
            <a:pPr marL="0" indent="0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By clicking Term 1 or Term 2, you can navigate between semesters.</a:t>
            </a: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unction bar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962400"/>
            <a:ext cx="7239000" cy="147971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5295900" y="4610100"/>
            <a:ext cx="1447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7245724" cy="5133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572000" y="2828365"/>
            <a:ext cx="1219200" cy="4482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874124" y="2599765"/>
            <a:ext cx="228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05605"/>
            <a:ext cx="553866" cy="460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5" y="106720"/>
            <a:ext cx="8229600" cy="6598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Quick Action Links on Class List Screen</a:t>
            </a: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Class List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screen displays at-a-glance all classes assigned to you, along with other information as seen below.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Screen: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Elementary Screen: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Icons in the Action Column are called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Quick Action Links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they allow you to quickly access the following information: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Attendance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For taking attendance</a:t>
            </a:r>
          </a:p>
          <a:p>
            <a:pPr lvl="1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Quick way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or creating assignments and entering grades</a:t>
            </a:r>
          </a:p>
          <a:p>
            <a:pPr lvl="1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Grades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For posting your report card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Progress Report: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 posting Midterms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5047" y="2330302"/>
            <a:ext cx="28956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Add/Drop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column displays students who have been added (shows in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 and or dropped (shows in 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 from your class rosters. Students remain for the current calendar week. (Mon-Fri).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ttendance 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435" y="4941794"/>
            <a:ext cx="188259" cy="228600"/>
          </a:xfrm>
          <a:prstGeom prst="rect">
            <a:avLst/>
          </a:prstGeom>
        </p:spPr>
      </p:pic>
      <p:pic>
        <p:nvPicPr>
          <p:cNvPr id="11" name="Picture 10" descr="gradebook 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094" y="5410200"/>
            <a:ext cx="228600" cy="228600"/>
          </a:xfrm>
          <a:prstGeom prst="rect">
            <a:avLst/>
          </a:prstGeom>
        </p:spPr>
      </p:pic>
      <p:pic>
        <p:nvPicPr>
          <p:cNvPr id="12" name="Picture 11" descr="grades 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3159" y="5927912"/>
            <a:ext cx="228600" cy="228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 descr="Class list ele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429000"/>
            <a:ext cx="7924800" cy="8086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48600" y="3429000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86600" y="3269021"/>
            <a:ext cx="0" cy="2361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4" y="1616550"/>
            <a:ext cx="7830671" cy="6405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19999" y="1616550"/>
            <a:ext cx="735105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77000" y="1827645"/>
            <a:ext cx="1588" cy="502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6" y="6400800"/>
            <a:ext cx="316006" cy="296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36" y="3668488"/>
            <a:ext cx="545728" cy="183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36" y="3851629"/>
            <a:ext cx="545728" cy="192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72" y="4044202"/>
            <a:ext cx="545728" cy="146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Setting Up/Customizing Your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Setting up the </a:t>
            </a: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When logging into your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the first time, the following basic set-up steps need to be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completed  under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Setting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icon found in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 order to begin entering grades: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You can use the District defaults or create your own grade scale.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Select or create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Category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Math Category which can include  Assignments, Quizzes, Tests, etc.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Seating Charts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This is optional but a nice addition in this new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Setup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Details: This is to align a set of Categories and a Grade Scale to each class.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Assignments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for a class and enter grades.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For Elementary Only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Concepts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will be automatically populated and where you can set up your students per Concept.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Create a Grade scale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descal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657600"/>
            <a:ext cx="5859445" cy="10892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gradescal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0"/>
            <a:ext cx="6315883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57800" y="3048000"/>
            <a:ext cx="2819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settings, from drop 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You will see the District default scales.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886200"/>
            <a:ext cx="1676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You  can add your own scale by clicking the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sign.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019800" y="3657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4038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400800" y="4343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5334000"/>
            <a:ext cx="21336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 Scale Details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screen, complete the appropriate fields.  Name, Grading Type, Symbol, Value,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Descrip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.(Optional), Color ( to color code symbol in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also optional).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4724400"/>
            <a:ext cx="2819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Delete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 symbol, click the check box  next to the symbol you want deleted and click the red delete icon.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5715000"/>
            <a:ext cx="228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933700" y="53721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4267200"/>
            <a:ext cx="228599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3709987"/>
            <a:ext cx="423862" cy="352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2564</Words>
  <Application>Microsoft Macintosh PowerPoint</Application>
  <PresentationFormat>On-screen Show (4:3)</PresentationFormat>
  <Paragraphs>475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Granite School District ESD Gradebook</vt:lpstr>
      <vt:lpstr>Table of Contents</vt:lpstr>
      <vt:lpstr>Accessing the Gradebook</vt:lpstr>
      <vt:lpstr>Navigating the Gradebook</vt:lpstr>
      <vt:lpstr>Information Bar Feature</vt:lpstr>
      <vt:lpstr>Action Bar Feature</vt:lpstr>
      <vt:lpstr>Accessing Specific Class Information</vt:lpstr>
      <vt:lpstr>PowerPoint Presentation</vt:lpstr>
      <vt:lpstr>Setting Up/Customizing Your Gradebook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Gradebook/ Assignments</vt:lpstr>
      <vt:lpstr>PowerPoint Presentation</vt:lpstr>
      <vt:lpstr>Entering Assignment Scores</vt:lpstr>
      <vt:lpstr>PowerPoint Presentation</vt:lpstr>
      <vt:lpstr>PowerPoint Presentation</vt:lpstr>
      <vt:lpstr>Attendance</vt:lpstr>
      <vt:lpstr>Posting Report Card Grades Secondary and Elementary</vt:lpstr>
      <vt:lpstr>Posting Skills Assessment Elementary Skills Posting </vt:lpstr>
      <vt:lpstr>Elementary Posting Screen enlarged:   This area is where you need to post your skills or Citizenship by entering the scores by hand. </vt:lpstr>
      <vt:lpstr>Accessing Student Information</vt:lpstr>
      <vt:lpstr>Generating Reports</vt:lpstr>
    </vt:vector>
  </TitlesOfParts>
  <Company>Granite Schools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Granite School District Crosspointe Gradebook</dc:title>
  <dc:creator>kttohinaka</dc:creator>
  <cp:lastModifiedBy>dani sloan</cp:lastModifiedBy>
  <cp:revision>378</cp:revision>
  <cp:lastPrinted>2012-05-09T22:29:50Z</cp:lastPrinted>
  <dcterms:created xsi:type="dcterms:W3CDTF">2011-06-09T19:05:18Z</dcterms:created>
  <dcterms:modified xsi:type="dcterms:W3CDTF">2012-09-13T14:51:38Z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-1217928612</vt:i4>
  </property>
  <property fmtid="{D5CDD505-2E9C-101B-9397-08002B2CF9AE}" pid="3" name="_NewReviewCycle">
    <vt:lpwstr/>
  </property>
  <property fmtid="{D5CDD505-2E9C-101B-9397-08002B2CF9AE}" pid="4" name="_EmailSubject">
    <vt:lpwstr>List of what is on the quickstart video and manual</vt:lpwstr>
  </property>
  <property fmtid="{D5CDD505-2E9C-101B-9397-08002B2CF9AE}" pid="5" name="_AuthorEmail">
    <vt:lpwstr>kttohinaka@graniteschools.org</vt:lpwstr>
  </property>
  <property fmtid="{D5CDD505-2E9C-101B-9397-08002B2CF9AE}" pid="6" name="_AuthorEmailDisplayName">
    <vt:lpwstr>Tohinaka, Karen S</vt:lpwstr>
  </property>
</Properties>
</file>